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64200" cy="3289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733550" y="457200"/>
            <a:ext cx="3073400" cy="3251200"/>
          </a:xfrm>
          <a:prstGeom prst="rect"/>
          <a:solidFill>
            <a:srgbClr val="C8C8C8"/>
          </a:solidFill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787400" y="787400"/>
            <a:ext cx="0" cy="295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38400" y="787400"/>
            <a:ext cx="0" cy="295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102100" y="787400"/>
            <a:ext cx="0" cy="2222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102100" y="3213100"/>
            <a:ext cx="0" cy="533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753100" y="787400"/>
            <a:ext cx="0" cy="295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2336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4013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5651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1055649" y="8255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4" name=""/>
          <p:cNvCxnSpPr/>
          <p:nvPr/>
        </p:nvCxnSpPr>
        <p:spPr>
          <a:xfrm>
            <a:off x="7937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712999" y="11938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444750" y="1428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712999" y="1562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18" name=""/>
          <p:cNvCxnSpPr/>
          <p:nvPr/>
        </p:nvCxnSpPr>
        <p:spPr>
          <a:xfrm>
            <a:off x="2444750" y="1797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712999" y="19304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20" name=""/>
          <p:cNvCxnSpPr/>
          <p:nvPr/>
        </p:nvCxnSpPr>
        <p:spPr>
          <a:xfrm>
            <a:off x="2444750" y="216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3244850" y="2286000"/>
            <a:ext cx="50800" cy="220133"/>
          </a:xfrm>
          <a:custGeom>
            <a:pathLst>
              <a:path w="50800" h="220133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50800" y="110066"/>
                </a:moveTo>
                <a:cubicBezTo>
                  <a:pt x="50800" y="124094"/>
                  <a:pt x="39428" y="135466"/>
                  <a:pt x="25400" y="135466"/>
                </a:cubicBezTo>
                <a:cubicBezTo>
                  <a:pt x="11371" y="135466"/>
                  <a:pt x="0" y="124094"/>
                  <a:pt x="0" y="110066"/>
                </a:cubicBezTo>
                <a:cubicBezTo>
                  <a:pt x="0" y="96038"/>
                  <a:pt x="11371" y="84666"/>
                  <a:pt x="25400" y="84666"/>
                </a:cubicBezTo>
                <a:cubicBezTo>
                  <a:pt x="39428" y="84666"/>
                  <a:pt x="50800" y="96038"/>
                  <a:pt x="50800" y="110066"/>
                </a:cubicBezTo>
                <a:close/>
                <a:moveTo>
                  <a:pt x="50800" y="194733"/>
                </a:moveTo>
                <a:cubicBezTo>
                  <a:pt x="50800" y="208761"/>
                  <a:pt x="39428" y="220133"/>
                  <a:pt x="25400" y="220133"/>
                </a:cubicBezTo>
                <a:cubicBezTo>
                  <a:pt x="11371" y="220133"/>
                  <a:pt x="0" y="208761"/>
                  <a:pt x="0" y="194733"/>
                </a:cubicBezTo>
                <a:cubicBezTo>
                  <a:pt x="0" y="180705"/>
                  <a:pt x="11371" y="169333"/>
                  <a:pt x="25400" y="169333"/>
                </a:cubicBezTo>
                <a:cubicBezTo>
                  <a:pt x="39428" y="169333"/>
                  <a:pt x="50800" y="180705"/>
                  <a:pt x="50800" y="194733"/>
                </a:cubicBezTo>
                <a:close/>
              </a:path>
            </a:pathLst>
          </a:custGeom>
          <a:solidFill>
            <a:srgbClr val="00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2712999" y="2527300"/>
            <a:ext cx="1019251" cy="2633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</a:t>
            </a:r>
            <a:r>
              <a:rPr dirty="0" sz="1600" err="1" lang="en-en" i="1">
                <a:latin typeface="Nimbus Sans"/>
              </a:rPr>
              <a:t>n</a:t>
            </a:r>
          </a:p>
        </p:txBody>
      </p:sp>
      <p:cxnSp>
        <p:nvCxnSpPr>
          <p:cNvPr id="23" name=""/>
          <p:cNvCxnSpPr/>
          <p:nvPr/>
        </p:nvCxnSpPr>
        <p:spPr>
          <a:xfrm>
            <a:off x="2444750" y="2800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490010" y="2952750"/>
            <a:ext cx="1224178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OK: enough</a:t>
            </a:r>
          </a:p>
        </p:txBody>
      </p:sp>
      <p:sp>
        <p:nvSpPr>
          <p:cNvPr id="25" name=""/>
          <p:cNvSpPr/>
          <p:nvPr/>
        </p:nvSpPr>
        <p:spPr>
          <a:xfrm>
            <a:off x="3321050" y="2838450"/>
            <a:ext cx="1562100" cy="546100"/>
          </a:xfrm>
          <a:custGeom>
            <a:pathLst>
              <a:path w="1562100" h="546100">
                <a:moveTo>
                  <a:pt x="1562100" y="273050"/>
                </a:moveTo>
                <a:cubicBezTo>
                  <a:pt x="1562100" y="423851"/>
                  <a:pt x="1212412" y="546100"/>
                  <a:pt x="781050" y="546100"/>
                </a:cubicBezTo>
                <a:cubicBezTo>
                  <a:pt x="349687" y="546100"/>
                  <a:pt x="0" y="423851"/>
                  <a:pt x="0" y="273050"/>
                </a:cubicBezTo>
                <a:cubicBezTo>
                  <a:pt x="0" y="122248"/>
                  <a:pt x="349687" y="0"/>
                  <a:pt x="781050" y="0"/>
                </a:cubicBezTo>
                <a:cubicBezTo>
                  <a:pt x="1212412" y="0"/>
                  <a:pt x="1562100" y="122248"/>
                  <a:pt x="1562100" y="273050"/>
                </a:cubicBezTo>
                <a:close/>
              </a:path>
            </a:pathLst>
          </a:custGeom>
          <a:ln w="381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4254525" y="3314700"/>
            <a:ext cx="1250899" cy="2633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</a:t>
            </a:r>
            <a:r>
              <a:rPr dirty="0" sz="1600" err="1" lang="en-en" i="1">
                <a:latin typeface="Nimbus Sans"/>
              </a:rPr>
              <a:t>n+1</a:t>
            </a:r>
          </a:p>
        </p:txBody>
      </p:sp>
      <p:cxnSp>
        <p:nvCxnSpPr>
          <p:cNvPr id="27" name=""/>
          <p:cNvCxnSpPr/>
          <p:nvPr/>
        </p:nvCxnSpPr>
        <p:spPr>
          <a:xfrm>
            <a:off x="4108450" y="35877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